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311" r:id="rId3"/>
    <p:sldId id="304" r:id="rId4"/>
    <p:sldId id="322" r:id="rId5"/>
    <p:sldId id="258" r:id="rId6"/>
    <p:sldId id="324" r:id="rId7"/>
    <p:sldId id="329" r:id="rId8"/>
    <p:sldId id="325" r:id="rId9"/>
    <p:sldId id="326" r:id="rId10"/>
    <p:sldId id="323" r:id="rId11"/>
    <p:sldId id="327" r:id="rId12"/>
    <p:sldId id="328" r:id="rId13"/>
    <p:sldId id="31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7F9491C-BD21-474A-89D1-EEB5B70437EA}">
          <p14:sldIdLst>
            <p14:sldId id="256"/>
            <p14:sldId id="311"/>
            <p14:sldId id="304"/>
            <p14:sldId id="322"/>
            <p14:sldId id="258"/>
            <p14:sldId id="324"/>
            <p14:sldId id="329"/>
            <p14:sldId id="325"/>
            <p14:sldId id="326"/>
            <p14:sldId id="323"/>
            <p14:sldId id="327"/>
            <p14:sldId id="328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4F9633"/>
    <a:srgbClr val="FFFFFF"/>
    <a:srgbClr val="2C8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59" d="100"/>
          <a:sy n="59" d="100"/>
        </p:scale>
        <p:origin x="80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0DCF7-5E5D-4D50-B536-DF5B95F943E3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8199F-7F50-4325-A98F-B3724A3091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15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85DF2-D909-F910-1803-20A085852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1976284"/>
            <a:ext cx="10835148" cy="2905432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D4CC9A-EB89-0B0D-1931-D3736583E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9574" y="4984955"/>
            <a:ext cx="9144000" cy="121451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B7EF25-EDBA-BB68-5233-B41B3947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A6130E45-0D4D-4EB6-B081-3D5A40E583EC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9182B2-2CB0-7EA8-3054-9AC7BEC2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A4233D-5F1B-41D4-FA72-C32073D9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60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606C6-D58D-7BE2-42C1-7A3037AD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551294-E9DC-EACE-2A08-20DDB7263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6A295F-8166-FE57-8EA0-53CB42AE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0F552C83-89EF-46D2-BC15-1E09D23BBB08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E0739A-F7EA-F8EA-4D07-FB4C4798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A031-73AB-5BD5-DB97-82CDD25C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4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8D318DA-EB87-FDC9-0328-D07EBD68E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7A60AE-EBE6-278D-A21F-735FD4CA5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AFA5CB-C3D9-196D-085E-15DFDF15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A31BF97B-DBDE-4BF7-ACB7-21BF4EE357AB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8E7D8E-F212-7ECC-4E3B-49CD4131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B978B6-EC03-E56D-D090-3BD5B744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96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570C9-0414-CE6C-3943-416A2C57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3EDCC0-785F-7821-CF19-11B7C7046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43568-5A0F-D65D-6FD3-38350EDF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3A6A5774-D7DF-425D-94AB-55D012551B78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A7D496-1847-E856-9CC3-5C441BC4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87BA84-06ED-FA1F-40A7-4FA50180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9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355F9-943B-D41A-83D8-11639179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5A50FC-2F14-0836-1080-63ADA99EC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8F3656-22DD-0ABC-A441-53084FDE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F44BC327-4958-4683-9627-B111ED69D042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556A47-E819-B120-7A93-58404C5B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FBCE5B-7ACF-B819-2FFE-FEB3A6E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59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CE99F-EA05-04FD-10A5-B275AF07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17B3C1-2B0F-3062-4535-74C34B13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6705" y="1310326"/>
            <a:ext cx="5362280" cy="48666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5CDABB-BBD4-96AE-0671-0A413272A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015" y="1310326"/>
            <a:ext cx="5362280" cy="48666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31FD54-44CD-4074-705A-A3AB972E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6829CBEB-6845-4687-8D81-C58531273C65}" type="datetime1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6ADC44-3B92-A36E-6DA4-43651B5D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AA8D56-E395-C66A-26E8-C8AF5EB4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46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B4D97-5A75-3380-4ECD-6FD2B837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3DEA87-5009-3538-7371-765C50108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986196-3C6B-C2CB-65DF-0669FA1C2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CBB52F-9FA5-882D-78D5-8D9679293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18D105A-8B49-4E6D-2F73-BFA66254E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0F4BB7E-37B1-D3F9-CD17-11843261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B5E97AB1-C21E-4797-B939-F24F602CC67E}" type="datetime1">
              <a:rPr lang="de-DE" smtClean="0"/>
              <a:t>14.06.2025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7AC3562-F9CC-1148-455D-1AF293F8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8947305-B029-0B89-C076-FFBA057F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09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CD5CF-26B6-9B4B-EE5B-8F979157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D1A515-B53F-0713-FE3F-A4DEFDBB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D9A27C38-EAEF-47B2-AF7E-10B5C820091C}" type="datetime1">
              <a:rPr lang="de-DE" smtClean="0"/>
              <a:t>14.06.2025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3EB396-1287-8454-A2E0-0CCCD21B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DD5CA5-3BA7-5980-CBFA-A21514E7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39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33085B-BF5B-27C7-5AB7-3F4F8F941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A6E8915B-5081-46F2-966E-D3373198DA90}" type="datetime1">
              <a:rPr lang="de-DE" smtClean="0"/>
              <a:t>14.06.2025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6E1EF2D-DBC3-DAD0-23EB-158A987E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CCCD1-6DBA-5A07-D0AE-FA6052C5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04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871A5-0667-243E-ECD2-97061CC08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043810-C93B-764B-88A9-F5F34C641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3E1B40-7F0A-F361-BDA7-48562693C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43FEE9-7DCD-E52A-9D3D-29D0671B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CB1BA1D8-D91A-44F0-8B83-8143C8E4DF7A}" type="datetime1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367D72-070D-0484-7722-5DA62D2C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DA07A5-9A63-A741-FC76-C89E8163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93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26101-BF9F-5C99-66F8-E9CED297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3F0A1C-73F5-535D-62EB-3200C6407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11331E-8D19-E20D-4383-A02C804EE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181B0A-84C1-2672-AE96-531B71FD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/>
          <a:lstStyle/>
          <a:p>
            <a:fld id="{665519FE-E503-40DB-A187-8FB00AB5F301}" type="datetime1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90A0FB-0797-0D57-D2C0-CBD551FF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D52AFB-18F2-1620-386B-1CF84965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254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94F67C-CEC9-DCD5-C734-3622B92C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DF1232-116A-1C8C-0AB0-EEEC585E9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705" y="1221971"/>
            <a:ext cx="10878590" cy="4954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8EB857-634C-1254-D8F5-A87BCD20F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6705" y="6356350"/>
            <a:ext cx="3106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8B4F2-9FF5-4FF5-9A89-4D43214781A1}" type="datetime1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360151-BA27-8AA7-0574-64C2B6552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5C980-02AE-5702-91DD-77683A7F6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4" y="6431217"/>
            <a:ext cx="493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BD382227-CF7B-457A-A94E-0D850DCBD29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13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5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BAA16-CB25-1722-BEFE-9BA3FCEB2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implicit 1D Shallow Water Equation Solver using </a:t>
            </a:r>
            <a:r>
              <a:rPr lang="en-US" dirty="0" err="1"/>
              <a:t>SciML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8CF59AF-5C12-4144-743F-426449FB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9574" y="5202669"/>
            <a:ext cx="9144000" cy="1214514"/>
          </a:xfrm>
        </p:spPr>
        <p:txBody>
          <a:bodyPr/>
          <a:lstStyle/>
          <a:p>
            <a:r>
              <a:rPr lang="en-US" dirty="0"/>
              <a:t>Swapan </a:t>
            </a:r>
            <a:r>
              <a:rPr lang="en-US" dirty="0" err="1"/>
              <a:t>Madabhushi</a:t>
            </a:r>
            <a:r>
              <a:rPr lang="en-US" dirty="0"/>
              <a:t> Venkata, Koen Mesman,</a:t>
            </a:r>
          </a:p>
          <a:p>
            <a:r>
              <a:rPr lang="en-US" dirty="0"/>
              <a:t>Arne Wulff, Philip Wurzner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974AF9-27C3-860B-43E1-569C0859FC23}"/>
              </a:ext>
            </a:extLst>
          </p:cNvPr>
          <p:cNvSpPr txBox="1"/>
          <p:nvPr/>
        </p:nvSpPr>
        <p:spPr>
          <a:xfrm>
            <a:off x="3633318" y="1976284"/>
            <a:ext cx="492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Computational Science NL </a:t>
            </a:r>
            <a:r>
              <a:rPr lang="en-US" b="1" dirty="0">
                <a:solidFill>
                  <a:schemeClr val="bg1"/>
                </a:solidFill>
              </a:rPr>
              <a:t>Hackathon 2025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19A171-2AD9-A797-4DEC-61BE8422CEAC}"/>
              </a:ext>
            </a:extLst>
          </p:cNvPr>
          <p:cNvSpPr txBox="1"/>
          <p:nvPr/>
        </p:nvSpPr>
        <p:spPr>
          <a:xfrm>
            <a:off x="9738729" y="604785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June 14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, 2025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913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86D5F0-3304-373F-E6BC-032A0DBF84CA}"/>
              </a:ext>
            </a:extLst>
          </p:cNvPr>
          <p:cNvSpPr txBox="1"/>
          <p:nvPr/>
        </p:nvSpPr>
        <p:spPr>
          <a:xfrm>
            <a:off x="457200" y="1065440"/>
            <a:ext cx="11277600" cy="5133841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AA3C6BF-394C-F05B-74E0-6060FF28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Setup: </a:t>
            </a:r>
            <a:r>
              <a:rPr lang="de-DE" dirty="0" err="1"/>
              <a:t>Dirichlet</a:t>
            </a:r>
            <a:r>
              <a:rPr lang="de-DE" dirty="0"/>
              <a:t> BC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524B0-307E-561D-2590-8A1311E8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10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92767-DFCC-F48F-E7CF-0EF38153F7D1}"/>
              </a:ext>
            </a:extLst>
          </p:cNvPr>
          <p:cNvSpPr txBox="1"/>
          <p:nvPr/>
        </p:nvSpPr>
        <p:spPr>
          <a:xfrm>
            <a:off x="457200" y="1197328"/>
            <a:ext cx="12649200" cy="5133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bc_type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dirichlet_neumann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Prescribed BCs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prescribed_inlet_discharge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(t)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prescribed_outlet_surface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(t)</a:t>
            </a: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Extend fields with ghost cells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q; q[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                     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Dirichlet on q at left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ζ[</a:t>
            </a:r>
            <a:r>
              <a:rPr lang="el-G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ζ; ζ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R]                        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Dirichlet on </a:t>
            </a:r>
            <a:r>
              <a:rPr lang="el-G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ζ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at right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h;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             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derive h ghost from </a:t>
            </a:r>
            <a:r>
              <a:rPr lang="el-G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ζ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 - 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zb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               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Neumann (copy value)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∂q/∂x (mass conservation)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residual[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N] .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dhdt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dqdx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convective term ∂/∂x (q²/h)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q2_over_h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q2_over_h_ext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[q2_over_h[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q2_over_h; q2_over_h[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Neumann-like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dfluxdx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(q2_over_h_ext[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q2_over_h_ext[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surface gradient ∂</a:t>
            </a:r>
            <a:r>
              <a:rPr lang="el-G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ζ/∂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dzetadx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friction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friction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cf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q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(q)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residual[N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N] .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dfluxdx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dzetadx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friction</a:t>
            </a:r>
          </a:p>
        </p:txBody>
      </p:sp>
    </p:spTree>
    <p:extLst>
      <p:ext uri="{BB962C8B-B14F-4D97-AF65-F5344CB8AC3E}">
        <p14:creationId xmlns:p14="http://schemas.microsoft.com/office/powerpoint/2010/main" val="11827719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6B6F5-4DCC-9560-0C73-8C84A713B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4218E-E19A-6FDA-5970-598459B9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11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7C6683-BB0F-3B41-3488-F9D42EA408C3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Not </a:t>
            </a:r>
            <a:r>
              <a:rPr lang="de-DE" dirty="0" err="1"/>
              <a:t>Smoothing</a:t>
            </a:r>
            <a:r>
              <a:rPr lang="de-DE" dirty="0"/>
              <a:t> </a:t>
            </a:r>
            <a:r>
              <a:rPr lang="de-DE" dirty="0" err="1"/>
              <a:t>dirichlet</a:t>
            </a:r>
            <a:r>
              <a:rPr lang="de-DE" dirty="0"/>
              <a:t> </a:t>
            </a:r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21D5F979-F1D4-0142-70E1-6059EF45B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6" y="914400"/>
            <a:ext cx="7228114" cy="54210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B8EFD-DB4A-6BC1-942B-DECEEA50D808}"/>
                  </a:ext>
                </a:extLst>
              </p:cNvPr>
              <p:cNvSpPr txBox="1"/>
              <p:nvPr/>
            </p:nvSpPr>
            <p:spPr>
              <a:xfrm>
                <a:off x="-772886" y="2967335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GB" dirty="0"/>
              </a:p>
              <a:p>
                <a:endParaRPr lang="en-GB" dirty="0">
                  <a:solidFill>
                    <a:srgbClr val="D1D7E0"/>
                  </a:solidFill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=−1.0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B8EFD-DB4A-6BC1-942B-DECEEA50D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2886" y="2967335"/>
                <a:ext cx="6096000" cy="923330"/>
              </a:xfrm>
              <a:prstGeom prst="rect">
                <a:avLst/>
              </a:prstGeom>
              <a:blipFill>
                <a:blip r:embed="rId3"/>
                <a:stretch>
                  <a:fillRect b="-5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5109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7DDA2-4949-CBA5-F02E-1E8687DC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2E77-F9FC-D77B-35AC-49A08B053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12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7364EE-F0B1-EDE5-8396-17F611C67FE5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Smoothing</a:t>
            </a:r>
            <a:r>
              <a:rPr lang="de-DE" dirty="0"/>
              <a:t> </a:t>
            </a:r>
            <a:r>
              <a:rPr lang="de-DE" dirty="0" err="1"/>
              <a:t>dirichlet</a:t>
            </a:r>
            <a:r>
              <a:rPr lang="de-DE" dirty="0"/>
              <a:t> </a:t>
            </a:r>
          </a:p>
        </p:txBody>
      </p:sp>
      <p:pic>
        <p:nvPicPr>
          <p:cNvPr id="4" name="Picture 3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9625916A-292A-2258-392E-2FE2DC6C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94" y="951150"/>
            <a:ext cx="6858001" cy="51435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04D207-8009-668E-4072-FC1D30B696FD}"/>
                  </a:ext>
                </a:extLst>
              </p:cNvPr>
              <p:cNvSpPr txBox="1"/>
              <p:nvPr/>
            </p:nvSpPr>
            <p:spPr>
              <a:xfrm>
                <a:off x="-489858" y="2967303"/>
                <a:ext cx="6096000" cy="923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GB" dirty="0"/>
              </a:p>
              <a:p>
                <a:endParaRPr lang="en-GB" dirty="0">
                  <a:solidFill>
                    <a:srgbClr val="D1D7E0"/>
                  </a:solidFill>
                  <a:latin typeface="-apple-system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=−1.0</m:t>
                      </m:r>
                    </m:oMath>
                  </m:oMathPara>
                </a14:m>
                <a:br>
                  <a:rPr lang="en-GB" dirty="0"/>
                </a:br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04D207-8009-668E-4072-FC1D30B69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858" y="2967303"/>
                <a:ext cx="6096000" cy="923394"/>
              </a:xfrm>
              <a:prstGeom prst="rect">
                <a:avLst/>
              </a:prstGeom>
              <a:blipFill>
                <a:blip r:embed="rId3"/>
                <a:stretch>
                  <a:fillRect b="-5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949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B317713-68F9-2E29-F4FC-6709C940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13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D503AC-47BB-D761-2958-996E9D6285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6EFD39E-D0E5-D16B-5967-295A729DB542}"/>
              </a:ext>
            </a:extLst>
          </p:cNvPr>
          <p:cNvGrpSpPr/>
          <p:nvPr/>
        </p:nvGrpSpPr>
        <p:grpSpPr>
          <a:xfrm>
            <a:off x="1634790" y="5046730"/>
            <a:ext cx="8922420" cy="1959991"/>
            <a:chOff x="1835710" y="2163906"/>
            <a:chExt cx="8922420" cy="1959991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A739F07-1D0D-FAF1-0C47-443E569C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35710" y="2163906"/>
              <a:ext cx="3189284" cy="1959991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ECC7F50-E1A7-7246-4518-1C8ADB01E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8846" y="2163906"/>
              <a:ext cx="3189284" cy="1959991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D301549-9C2C-0B68-BB8C-9D586DB47F46}"/>
              </a:ext>
            </a:extLst>
          </p:cNvPr>
          <p:cNvGrpSpPr/>
          <p:nvPr/>
        </p:nvGrpSpPr>
        <p:grpSpPr>
          <a:xfrm>
            <a:off x="3227324" y="2893309"/>
            <a:ext cx="5104545" cy="1071382"/>
            <a:chOff x="1559297" y="485351"/>
            <a:chExt cx="5104545" cy="107138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CDB56CC-9AEE-17F3-97F2-651E3BF6B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92460" y="485351"/>
              <a:ext cx="1071382" cy="1071382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B44C245-0BAE-27FF-E652-082C924CD2FB}"/>
                </a:ext>
              </a:extLst>
            </p:cNvPr>
            <p:cNvSpPr txBox="1"/>
            <p:nvPr/>
          </p:nvSpPr>
          <p:spPr>
            <a:xfrm>
              <a:off x="2112250" y="1080910"/>
              <a:ext cx="3501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solidFill>
                    <a:schemeClr val="bg1"/>
                  </a:solidFill>
                  <a:cs typeface="Courier New" panose="02070309020205020404" pitchFamily="49" charset="0"/>
                </a:rPr>
                <a:t>https://www.tudelft.nl/lr/qaims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3FEE2DD-7ECD-8F4A-B67A-E3FDD15CD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297" y="804433"/>
              <a:ext cx="552953" cy="552953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69EEA09-7529-FE9A-51D3-CC7BA562AFC5}"/>
                </a:ext>
              </a:extLst>
            </p:cNvPr>
            <p:cNvSpPr txBox="1"/>
            <p:nvPr/>
          </p:nvSpPr>
          <p:spPr>
            <a:xfrm>
              <a:off x="2112250" y="728012"/>
              <a:ext cx="2628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QAIMS website: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40243AE-72D3-8CA0-ABD3-D6E29D498003}"/>
              </a:ext>
            </a:extLst>
          </p:cNvPr>
          <p:cNvGrpSpPr/>
          <p:nvPr/>
        </p:nvGrpSpPr>
        <p:grpSpPr>
          <a:xfrm>
            <a:off x="3227324" y="1971347"/>
            <a:ext cx="5724562" cy="750942"/>
            <a:chOff x="1559297" y="3905220"/>
            <a:chExt cx="5724562" cy="750942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9122B82-310A-3320-1779-EECE1A4FFB40}"/>
                </a:ext>
              </a:extLst>
            </p:cNvPr>
            <p:cNvSpPr txBox="1"/>
            <p:nvPr/>
          </p:nvSpPr>
          <p:spPr>
            <a:xfrm>
              <a:off x="2112250" y="4256052"/>
              <a:ext cx="5171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solidFill>
                    <a:schemeClr val="bg1"/>
                  </a:solidFill>
                  <a:cs typeface="Courier New" panose="02070309020205020404" pitchFamily="49" charset="0"/>
                </a:rPr>
                <a:t>https://github.com/Philipwur/DUCOMS2025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F6A010D-A301-59B4-8ADE-76047B3E4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59297" y="3994970"/>
              <a:ext cx="552953" cy="552953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33F3886-C6FF-4FC0-27AB-291B6AB2CBCD}"/>
                </a:ext>
              </a:extLst>
            </p:cNvPr>
            <p:cNvSpPr txBox="1"/>
            <p:nvPr/>
          </p:nvSpPr>
          <p:spPr>
            <a:xfrm>
              <a:off x="2112251" y="3905220"/>
              <a:ext cx="2711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</a:rPr>
                <a:t>Github</a:t>
              </a:r>
              <a:r>
                <a:rPr lang="en-US" sz="2000" b="1" dirty="0">
                  <a:solidFill>
                    <a:schemeClr val="bg1"/>
                  </a:solidFill>
                </a:rPr>
                <a:t> repository:</a:t>
              </a:r>
              <a:endParaRPr lang="de-DE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51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7B948D-141A-DB82-485B-2D5FD6E9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2</a:t>
            </a:fld>
            <a:endParaRPr lang="de-DE"/>
          </a:p>
        </p:txBody>
      </p:sp>
      <p:pic>
        <p:nvPicPr>
          <p:cNvPr id="20" name="Grafik 19" descr="Ein Bild, das Karte, Erde, Planet, Welt enthält.&#10;&#10;Automatisch generierte Beschreibung">
            <a:extLst>
              <a:ext uri="{FF2B5EF4-FFF2-40B4-BE49-F238E27FC236}">
                <a16:creationId xmlns:a16="http://schemas.microsoft.com/office/drawing/2014/main" id="{85A472BC-0D37-4FD2-6EB5-8AB0D2E4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95" y="2604364"/>
            <a:ext cx="7771546" cy="5843810"/>
          </a:xfrm>
          <a:prstGeom prst="rect">
            <a:avLst/>
          </a:prstGeom>
          <a:effectLst>
            <a:glow rad="1130300">
              <a:schemeClr val="accent1">
                <a:alpha val="28000"/>
              </a:schemeClr>
            </a:glow>
          </a:effectLst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90B9CEB-AA0C-7943-DAD6-03CED0E2E796}"/>
              </a:ext>
            </a:extLst>
          </p:cNvPr>
          <p:cNvGrpSpPr/>
          <p:nvPr/>
        </p:nvGrpSpPr>
        <p:grpSpPr>
          <a:xfrm>
            <a:off x="8846433" y="505731"/>
            <a:ext cx="2977267" cy="2098633"/>
            <a:chOff x="8846433" y="505731"/>
            <a:chExt cx="2977267" cy="2098633"/>
          </a:xfrm>
        </p:grpSpPr>
        <p:pic>
          <p:nvPicPr>
            <p:cNvPr id="8" name="Grafik 7" descr="Ein Bild, das Flosse, Zeichnung, Entwurf, Flugzeug enthält.&#10;&#10;Automatisch generierte Beschreibung">
              <a:extLst>
                <a:ext uri="{FF2B5EF4-FFF2-40B4-BE49-F238E27FC236}">
                  <a16:creationId xmlns:a16="http://schemas.microsoft.com/office/drawing/2014/main" id="{F68E0FE3-DEBA-B529-1B8D-C2B47A826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77276" y="1997904"/>
              <a:ext cx="1746424" cy="606460"/>
            </a:xfrm>
            <a:prstGeom prst="rect">
              <a:avLst/>
            </a:prstGeom>
          </p:spPr>
        </p:pic>
        <p:pic>
          <p:nvPicPr>
            <p:cNvPr id="10" name="Grafik 9" descr="Ein Bild, das Design, Kunst enthält.&#10;&#10;Automatisch generierte Beschreibung">
              <a:extLst>
                <a:ext uri="{FF2B5EF4-FFF2-40B4-BE49-F238E27FC236}">
                  <a16:creationId xmlns:a16="http://schemas.microsoft.com/office/drawing/2014/main" id="{6F146321-5244-74FF-7EB5-5EFDEFF06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34015">
              <a:off x="10154312" y="505731"/>
              <a:ext cx="664827" cy="975808"/>
            </a:xfrm>
            <a:prstGeom prst="rect">
              <a:avLst/>
            </a:prstGeom>
          </p:spPr>
        </p:pic>
        <p:pic>
          <p:nvPicPr>
            <p:cNvPr id="12" name="Grafik 11" descr="Ein Bild, das Screenshot, Design enthält.&#10;&#10;Automatisch generierte Beschreibung">
              <a:extLst>
                <a:ext uri="{FF2B5EF4-FFF2-40B4-BE49-F238E27FC236}">
                  <a16:creationId xmlns:a16="http://schemas.microsoft.com/office/drawing/2014/main" id="{5CC282E7-ED50-8798-9025-8964B70E8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65113" flipH="1">
              <a:off x="8846433" y="1499761"/>
              <a:ext cx="799799" cy="663916"/>
            </a:xfrm>
            <a:prstGeom prst="rect">
              <a:avLst/>
            </a:prstGeom>
          </p:spPr>
        </p:pic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B22DEF64-7B7B-3F29-45BF-9E5ADC8A6EEF}"/>
              </a:ext>
            </a:extLst>
          </p:cNvPr>
          <p:cNvGrpSpPr/>
          <p:nvPr/>
        </p:nvGrpSpPr>
        <p:grpSpPr>
          <a:xfrm>
            <a:off x="1929627" y="4561913"/>
            <a:ext cx="2964536" cy="1422250"/>
            <a:chOff x="1294045" y="4104019"/>
            <a:chExt cx="2964536" cy="1422250"/>
          </a:xfrm>
        </p:grpSpPr>
        <p:pic>
          <p:nvPicPr>
            <p:cNvPr id="6" name="Grafik 5" descr="Ein Bild, das Kreis, Screenshot, Grafiken, Design enthält.&#10;&#10;Automatisch generierte Beschreibung">
              <a:extLst>
                <a:ext uri="{FF2B5EF4-FFF2-40B4-BE49-F238E27FC236}">
                  <a16:creationId xmlns:a16="http://schemas.microsoft.com/office/drawing/2014/main" id="{22F6D741-33BE-F29E-31F4-B73D986E4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7316" y="4518910"/>
              <a:ext cx="1171265" cy="652970"/>
            </a:xfrm>
            <a:prstGeom prst="rect">
              <a:avLst/>
            </a:prstGeom>
          </p:spPr>
        </p:pic>
        <p:pic>
          <p:nvPicPr>
            <p:cNvPr id="14" name="Grafik 13" descr="Ein Bild, das Visitenkarte, Screenshot, Design, Rechteck enthält.&#10;&#10;Automatisch generierte Beschreibung">
              <a:extLst>
                <a:ext uri="{FF2B5EF4-FFF2-40B4-BE49-F238E27FC236}">
                  <a16:creationId xmlns:a16="http://schemas.microsoft.com/office/drawing/2014/main" id="{F9853633-83A0-8B2F-49A0-6FCC7BE3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045" y="4104019"/>
              <a:ext cx="1025367" cy="1422250"/>
            </a:xfrm>
            <a:prstGeom prst="rect">
              <a:avLst/>
            </a:prstGeom>
          </p:spPr>
        </p:pic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22B5C956-F11C-F6AA-A46A-20589826AD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157" y="-133388"/>
            <a:ext cx="2650331" cy="1628775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056A3D0-47D9-1675-D246-2B1C45AE9B5C}"/>
              </a:ext>
            </a:extLst>
          </p:cNvPr>
          <p:cNvGrpSpPr/>
          <p:nvPr/>
        </p:nvGrpSpPr>
        <p:grpSpPr>
          <a:xfrm>
            <a:off x="1118603" y="1999952"/>
            <a:ext cx="7518191" cy="2634157"/>
            <a:chOff x="1118603" y="1999952"/>
            <a:chExt cx="7518191" cy="2634157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5799991-82FA-5C21-43D0-1335D3017A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9393" y="2806700"/>
              <a:ext cx="1547401" cy="1827409"/>
            </a:xfrm>
            <a:prstGeom prst="line">
              <a:avLst/>
            </a:prstGeom>
            <a:ln w="28575" cap="rnd">
              <a:headEnd type="oval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879BA996-7033-1AFE-2793-E632D420D4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586" y="2806700"/>
              <a:ext cx="2208807" cy="0"/>
            </a:xfrm>
            <a:prstGeom prst="line">
              <a:avLst/>
            </a:prstGeom>
            <a:ln w="28575" cap="rnd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6F08DD6B-C8C8-81FA-340F-9C0362720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27275" y="1999952"/>
              <a:ext cx="1766888" cy="108585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B719959-9099-CC68-42BB-FD9D763C0296}"/>
                </a:ext>
              </a:extLst>
            </p:cNvPr>
            <p:cNvSpPr txBox="1"/>
            <p:nvPr/>
          </p:nvSpPr>
          <p:spPr>
            <a:xfrm>
              <a:off x="1157010" y="2843986"/>
              <a:ext cx="3634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/>
                <a:t>Faculty of Aerospace Engineering</a:t>
              </a:r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FCBEF54-02ED-1428-4016-9EAE1B75AAD0}"/>
                </a:ext>
              </a:extLst>
            </p:cNvPr>
            <p:cNvSpPr txBox="1"/>
            <p:nvPr/>
          </p:nvSpPr>
          <p:spPr>
            <a:xfrm>
              <a:off x="1118603" y="3239417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/>
                <a:t>Faculty of Electrical Engineering,</a:t>
              </a:r>
              <a:br>
                <a:rPr lang="en-US"/>
              </a:br>
              <a:r>
                <a:rPr lang="en-US"/>
                <a:t>Mathematics &amp; Computer Science</a:t>
              </a:r>
              <a:endParaRPr lang="de-DE"/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A3FF904A-AEB2-A667-574B-6774BBB296B0}"/>
                </a:ext>
              </a:extLst>
            </p:cNvPr>
            <p:cNvCxnSpPr>
              <a:cxnSpLocks/>
            </p:cNvCxnSpPr>
            <p:nvPr/>
          </p:nvCxnSpPr>
          <p:spPr>
            <a:xfrm>
              <a:off x="4880586" y="2132970"/>
              <a:ext cx="0" cy="1754154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9514688A-485F-0D7C-52C3-81595E0DC7A5}"/>
              </a:ext>
            </a:extLst>
          </p:cNvPr>
          <p:cNvSpPr txBox="1"/>
          <p:nvPr/>
        </p:nvSpPr>
        <p:spPr>
          <a:xfrm>
            <a:off x="2774698" y="347600"/>
            <a:ext cx="5916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Q</a:t>
            </a:r>
            <a:r>
              <a:rPr lang="en-US"/>
              <a:t>uantum-enhanced </a:t>
            </a:r>
            <a:r>
              <a:rPr lang="en-US" b="1"/>
              <a:t>A</a:t>
            </a:r>
            <a:r>
              <a:rPr lang="en-US"/>
              <a:t>rtificial </a:t>
            </a:r>
            <a:r>
              <a:rPr lang="en-US" b="1"/>
              <a:t>I</a:t>
            </a:r>
            <a:r>
              <a:rPr lang="en-US"/>
              <a:t>ntelligence for sustainable </a:t>
            </a:r>
            <a:r>
              <a:rPr lang="en-US" b="1"/>
              <a:t>M</a:t>
            </a:r>
            <a:r>
              <a:rPr lang="en-US"/>
              <a:t>aterials and </a:t>
            </a:r>
            <a:r>
              <a:rPr lang="en-US" b="1"/>
              <a:t>S</a:t>
            </a:r>
            <a:r>
              <a:rPr lang="en-US"/>
              <a:t>tructural design in aerospace</a:t>
            </a:r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D4FC1E4-2C76-C0B6-502A-06E20E023435}"/>
              </a:ext>
            </a:extLst>
          </p:cNvPr>
          <p:cNvCxnSpPr>
            <a:cxnSpLocks/>
          </p:cNvCxnSpPr>
          <p:nvPr/>
        </p:nvCxnSpPr>
        <p:spPr>
          <a:xfrm>
            <a:off x="-94593" y="1229711"/>
            <a:ext cx="7830207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AEC7994-DD4F-EA38-4B5A-99D90CB64739}"/>
              </a:ext>
            </a:extLst>
          </p:cNvPr>
          <p:cNvCxnSpPr>
            <a:cxnSpLocks/>
          </p:cNvCxnSpPr>
          <p:nvPr/>
        </p:nvCxnSpPr>
        <p:spPr>
          <a:xfrm>
            <a:off x="-987969" y="1322546"/>
            <a:ext cx="7830207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69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14351-9C81-6EB0-749D-4C990D6C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EB6EB8F-6214-9544-F21A-F98163A9179E}"/>
              </a:ext>
            </a:extLst>
          </p:cNvPr>
          <p:cNvGrpSpPr/>
          <p:nvPr/>
        </p:nvGrpSpPr>
        <p:grpSpPr>
          <a:xfrm>
            <a:off x="2554530" y="-103753"/>
            <a:ext cx="7082955" cy="7073148"/>
            <a:chOff x="2988478" y="329594"/>
            <a:chExt cx="6215060" cy="620645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B5AFB68F-D84D-5336-A770-5E19BB3CB274}"/>
                </a:ext>
              </a:extLst>
            </p:cNvPr>
            <p:cNvSpPr/>
            <p:nvPr/>
          </p:nvSpPr>
          <p:spPr>
            <a:xfrm>
              <a:off x="2988478" y="329594"/>
              <a:ext cx="6215060" cy="6206453"/>
            </a:xfrm>
            <a:custGeom>
              <a:avLst/>
              <a:gdLst>
                <a:gd name="connsiteX0" fmla="*/ 3908586 w 5537247"/>
                <a:gd name="connsiteY0" fmla="*/ 237952 h 5529580"/>
                <a:gd name="connsiteX1" fmla="*/ 5525094 w 5537247"/>
                <a:gd name="connsiteY1" fmla="*/ 2502174 h 5529580"/>
                <a:gd name="connsiteX2" fmla="*/ 4358278 w 5537247"/>
                <a:gd name="connsiteY2" fmla="*/ 5027711 h 5529580"/>
                <a:gd name="connsiteX3" fmla="*/ 1586318 w 5537247"/>
                <a:gd name="connsiteY3" fmla="*/ 5264430 h 5529580"/>
                <a:gd name="connsiteX4" fmla="*/ 2270515 w 5537247"/>
                <a:gd name="connsiteY4" fmla="*/ 3815676 h 5529580"/>
                <a:gd name="connsiteX5" fmla="*/ 2310788 w 5537247"/>
                <a:gd name="connsiteY5" fmla="*/ 3835076 h 5529580"/>
                <a:gd name="connsiteX6" fmla="*/ 2766509 w 5537247"/>
                <a:gd name="connsiteY6" fmla="*/ 3927082 h 5529580"/>
                <a:gd name="connsiteX7" fmla="*/ 3937291 w 5537247"/>
                <a:gd name="connsiteY7" fmla="*/ 2756300 h 5529580"/>
                <a:gd name="connsiteX8" fmla="*/ 3324573 w 5537247"/>
                <a:gd name="connsiteY8" fmla="*/ 1726825 h 5529580"/>
                <a:gd name="connsiteX9" fmla="*/ 3251727 w 5537247"/>
                <a:gd name="connsiteY9" fmla="*/ 1691733 h 5529580"/>
                <a:gd name="connsiteX10" fmla="*/ 2563209 w 5537247"/>
                <a:gd name="connsiteY10" fmla="*/ 0 h 5529580"/>
                <a:gd name="connsiteX11" fmla="*/ 2681486 w 5537247"/>
                <a:gd name="connsiteY11" fmla="*/ 1589812 h 5529580"/>
                <a:gd name="connsiteX12" fmla="*/ 2646804 w 5537247"/>
                <a:gd name="connsiteY12" fmla="*/ 1591563 h 5529580"/>
                <a:gd name="connsiteX13" fmla="*/ 1595727 w 5537247"/>
                <a:gd name="connsiteY13" fmla="*/ 2756300 h 5529580"/>
                <a:gd name="connsiteX14" fmla="*/ 1795679 w 5537247"/>
                <a:gd name="connsiteY14" fmla="*/ 3410895 h 5529580"/>
                <a:gd name="connsiteX15" fmla="*/ 1826899 w 5537247"/>
                <a:gd name="connsiteY15" fmla="*/ 3452646 h 5529580"/>
                <a:gd name="connsiteX16" fmla="*/ 537229 w 5537247"/>
                <a:gd name="connsiteY16" fmla="*/ 4399888 h 5529580"/>
                <a:gd name="connsiteX17" fmla="*/ 253811 w 5537247"/>
                <a:gd name="connsiteY17" fmla="*/ 1602998 h 5529580"/>
                <a:gd name="connsiteX18" fmla="*/ 2563209 w 5537247"/>
                <a:gd name="connsiteY18" fmla="*/ 0 h 55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7247" h="5529580">
                  <a:moveTo>
                    <a:pt x="3908586" y="237952"/>
                  </a:moveTo>
                  <a:cubicBezTo>
                    <a:pt x="4815035" y="647511"/>
                    <a:pt x="5432116" y="1511849"/>
                    <a:pt x="5525094" y="2502174"/>
                  </a:cubicBezTo>
                  <a:cubicBezTo>
                    <a:pt x="5618072" y="3492499"/>
                    <a:pt x="5172655" y="4456590"/>
                    <a:pt x="4358278" y="5027711"/>
                  </a:cubicBezTo>
                  <a:cubicBezTo>
                    <a:pt x="3543901" y="5598832"/>
                    <a:pt x="2485742" y="5689197"/>
                    <a:pt x="1586318" y="5264430"/>
                  </a:cubicBezTo>
                  <a:lnTo>
                    <a:pt x="2270515" y="3815676"/>
                  </a:lnTo>
                  <a:lnTo>
                    <a:pt x="2310788" y="3835076"/>
                  </a:lnTo>
                  <a:cubicBezTo>
                    <a:pt x="2450859" y="3894321"/>
                    <a:pt x="2604858" y="3927082"/>
                    <a:pt x="2766509" y="3927082"/>
                  </a:cubicBezTo>
                  <a:cubicBezTo>
                    <a:pt x="3413114" y="3927082"/>
                    <a:pt x="3937291" y="3402905"/>
                    <a:pt x="3937291" y="2756300"/>
                  </a:cubicBezTo>
                  <a:cubicBezTo>
                    <a:pt x="3937291" y="2311759"/>
                    <a:pt x="3689536" y="1925085"/>
                    <a:pt x="3324573" y="1726825"/>
                  </a:cubicBezTo>
                  <a:lnTo>
                    <a:pt x="3251727" y="1691733"/>
                  </a:lnTo>
                  <a:close/>
                  <a:moveTo>
                    <a:pt x="2563209" y="0"/>
                  </a:moveTo>
                  <a:lnTo>
                    <a:pt x="2681486" y="1589812"/>
                  </a:lnTo>
                  <a:lnTo>
                    <a:pt x="2646804" y="1591563"/>
                  </a:lnTo>
                  <a:cubicBezTo>
                    <a:pt x="2056430" y="1651519"/>
                    <a:pt x="1595727" y="2150108"/>
                    <a:pt x="1595727" y="2756300"/>
                  </a:cubicBezTo>
                  <a:cubicBezTo>
                    <a:pt x="1595727" y="2998777"/>
                    <a:pt x="1669440" y="3224037"/>
                    <a:pt x="1795679" y="3410895"/>
                  </a:cubicBezTo>
                  <a:lnTo>
                    <a:pt x="1826899" y="3452646"/>
                  </a:lnTo>
                  <a:lnTo>
                    <a:pt x="537229" y="4399888"/>
                  </a:lnTo>
                  <a:cubicBezTo>
                    <a:pt x="-58746" y="3588468"/>
                    <a:pt x="-167273" y="2517480"/>
                    <a:pt x="253811" y="1602998"/>
                  </a:cubicBezTo>
                  <a:cubicBezTo>
                    <a:pt x="674895" y="688516"/>
                    <a:pt x="1559212" y="74694"/>
                    <a:pt x="2563209" y="0"/>
                  </a:cubicBezTo>
                  <a:close/>
                </a:path>
              </a:pathLst>
            </a:custGeom>
            <a:gradFill flip="none" rotWithShape="1">
              <a:gsLst>
                <a:gs pos="54000">
                  <a:schemeClr val="accent1">
                    <a:alpha val="0"/>
                  </a:schemeClr>
                </a:gs>
                <a:gs pos="46000">
                  <a:schemeClr val="accent1">
                    <a:alpha val="21000"/>
                  </a:schemeClr>
                </a:gs>
                <a:gs pos="21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F3D9FA5E-04EA-1838-BF6D-C0A9C5E8AFF5}"/>
                </a:ext>
              </a:extLst>
            </p:cNvPr>
            <p:cNvSpPr/>
            <p:nvPr/>
          </p:nvSpPr>
          <p:spPr>
            <a:xfrm>
              <a:off x="5778500" y="3111500"/>
              <a:ext cx="635000" cy="635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3E3DFD3E-E666-8153-758D-8A2611C086DD}"/>
                </a:ext>
              </a:extLst>
            </p:cNvPr>
            <p:cNvGrpSpPr/>
            <p:nvPr/>
          </p:nvGrpSpPr>
          <p:grpSpPr>
            <a:xfrm rot="4200000">
              <a:off x="4176463" y="1830143"/>
              <a:ext cx="3022113" cy="954748"/>
              <a:chOff x="3391387" y="-1250391"/>
              <a:chExt cx="3022113" cy="954748"/>
            </a:xfrm>
          </p:grpSpPr>
          <p:pic>
            <p:nvPicPr>
              <p:cNvPr id="9" name="Picture 36" descr="A person with a beard and glasses&#10;&#10;Description automatically generated">
                <a:extLst>
                  <a:ext uri="{FF2B5EF4-FFF2-40B4-BE49-F238E27FC236}">
                    <a16:creationId xmlns:a16="http://schemas.microsoft.com/office/drawing/2014/main" id="{A143FDBD-0A42-6D7C-8E88-2921029AE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400000">
                <a:off x="3391387" y="-1250391"/>
                <a:ext cx="954748" cy="954748"/>
              </a:xfrm>
              <a:prstGeom prst="rect">
                <a:avLst/>
              </a:prstGeom>
            </p:spPr>
          </p:pic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10BF1904-997B-354A-938F-49B867011CE8}"/>
                  </a:ext>
                </a:extLst>
              </p:cNvPr>
              <p:cNvSpPr/>
              <p:nvPr/>
            </p:nvSpPr>
            <p:spPr>
              <a:xfrm>
                <a:off x="5778500" y="-1090517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A2C11911-5AFC-69A9-4086-60C1D96A17FD}"/>
                </a:ext>
              </a:extLst>
            </p:cNvPr>
            <p:cNvGrpSpPr/>
            <p:nvPr/>
          </p:nvGrpSpPr>
          <p:grpSpPr>
            <a:xfrm rot="2400000">
              <a:off x="3670574" y="2183447"/>
              <a:ext cx="3022113" cy="954748"/>
              <a:chOff x="3391387" y="-214256"/>
              <a:chExt cx="3022113" cy="954748"/>
            </a:xfrm>
          </p:grpSpPr>
          <p:pic>
            <p:nvPicPr>
              <p:cNvPr id="7" name="Picture 5" descr="A person wearing glasses and a suit&#10;&#10;Description automatically generated">
                <a:extLst>
                  <a:ext uri="{FF2B5EF4-FFF2-40B4-BE49-F238E27FC236}">
                    <a16:creationId xmlns:a16="http://schemas.microsoft.com/office/drawing/2014/main" id="{69C450B4-9A8F-5C30-6B2A-20B29433F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200000">
                <a:off x="3391387" y="-214256"/>
                <a:ext cx="954748" cy="954748"/>
              </a:xfrm>
              <a:prstGeom prst="rect">
                <a:avLst/>
              </a:prstGeom>
            </p:spPr>
          </p:pic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481FF7A9-89A8-6B05-641F-DE7DD5CFA60E}"/>
                  </a:ext>
                </a:extLst>
              </p:cNvPr>
              <p:cNvSpPr/>
              <p:nvPr/>
            </p:nvSpPr>
            <p:spPr>
              <a:xfrm>
                <a:off x="5778500" y="-54382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22535F87-EBE6-EBE7-DFE5-C9D7A59B4A76}"/>
                </a:ext>
              </a:extLst>
            </p:cNvPr>
            <p:cNvGrpSpPr/>
            <p:nvPr/>
          </p:nvGrpSpPr>
          <p:grpSpPr>
            <a:xfrm rot="600000">
              <a:off x="3411108" y="2742665"/>
              <a:ext cx="3022113" cy="954748"/>
              <a:chOff x="3391387" y="1827508"/>
              <a:chExt cx="3022113" cy="954748"/>
            </a:xfrm>
          </p:grpSpPr>
          <p:pic>
            <p:nvPicPr>
              <p:cNvPr id="11" name="Picture 8" descr="A person smiling at the camera&#10;&#10;Description automatically generated">
                <a:extLst>
                  <a:ext uri="{FF2B5EF4-FFF2-40B4-BE49-F238E27FC236}">
                    <a16:creationId xmlns:a16="http://schemas.microsoft.com/office/drawing/2014/main" id="{CD3FA099-B1BB-D195-E934-DBD653045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00000">
                <a:off x="3391387" y="1827508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4339BCB6-22B7-C21F-AEA0-C6970F899E20}"/>
                  </a:ext>
                </a:extLst>
              </p:cNvPr>
              <p:cNvSpPr/>
              <p:nvPr/>
            </p:nvSpPr>
            <p:spPr>
              <a:xfrm>
                <a:off x="5778500" y="1987382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2C25E1B3-05D8-6B71-A8DB-3998FE316215}"/>
                </a:ext>
              </a:extLst>
            </p:cNvPr>
            <p:cNvGrpSpPr/>
            <p:nvPr/>
          </p:nvGrpSpPr>
          <p:grpSpPr>
            <a:xfrm rot="-1200000">
              <a:off x="3464871" y="3355487"/>
              <a:ext cx="3022113" cy="954748"/>
              <a:chOff x="3391387" y="798778"/>
              <a:chExt cx="3022113" cy="954748"/>
            </a:xfrm>
          </p:grpSpPr>
          <p:pic>
            <p:nvPicPr>
              <p:cNvPr id="13" name="Picture 42" descr="A person in a suit and tie&#10;&#10;Description automatically generated">
                <a:extLst>
                  <a:ext uri="{FF2B5EF4-FFF2-40B4-BE49-F238E27FC236}">
                    <a16:creationId xmlns:a16="http://schemas.microsoft.com/office/drawing/2014/main" id="{2ECACF70-21C1-3A61-9FC4-B7556996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00000">
                <a:off x="3391387" y="798778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1C734782-C5CA-2F2E-A31D-B44C2510CCAA}"/>
                  </a:ext>
                </a:extLst>
              </p:cNvPr>
              <p:cNvSpPr/>
              <p:nvPr/>
            </p:nvSpPr>
            <p:spPr>
              <a:xfrm>
                <a:off x="5778500" y="958652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20C8FC0E-0E39-C81B-DC41-C939838C3E2B}"/>
                </a:ext>
              </a:extLst>
            </p:cNvPr>
            <p:cNvGrpSpPr/>
            <p:nvPr/>
          </p:nvGrpSpPr>
          <p:grpSpPr>
            <a:xfrm rot="7800000">
              <a:off x="5353437" y="2039232"/>
              <a:ext cx="3022113" cy="954748"/>
              <a:chOff x="3391387" y="2897666"/>
              <a:chExt cx="3022113" cy="954748"/>
            </a:xfrm>
          </p:grpSpPr>
          <p:pic>
            <p:nvPicPr>
              <p:cNvPr id="15" name="Picture 44" descr="A person wearing glasses and a suit&#10;&#10;Description automatically generated">
                <a:extLst>
                  <a:ext uri="{FF2B5EF4-FFF2-40B4-BE49-F238E27FC236}">
                    <a16:creationId xmlns:a16="http://schemas.microsoft.com/office/drawing/2014/main" id="{27F21605-8E58-9383-02DC-6A1095DDF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800000">
                <a:off x="3391387" y="2897666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91496C20-856B-7230-05F3-06290E0AB5D3}"/>
                  </a:ext>
                </a:extLst>
              </p:cNvPr>
              <p:cNvSpPr/>
              <p:nvPr/>
            </p:nvSpPr>
            <p:spPr>
              <a:xfrm>
                <a:off x="5778500" y="3057540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DE000977-9970-4C1B-4956-8704B7C37CDA}"/>
                </a:ext>
              </a:extLst>
            </p:cNvPr>
            <p:cNvGrpSpPr/>
            <p:nvPr/>
          </p:nvGrpSpPr>
          <p:grpSpPr>
            <a:xfrm rot="9600000">
              <a:off x="5707611" y="2538737"/>
              <a:ext cx="3022113" cy="954748"/>
              <a:chOff x="3391387" y="3964292"/>
              <a:chExt cx="3022113" cy="954748"/>
            </a:xfrm>
          </p:grpSpPr>
          <p:pic>
            <p:nvPicPr>
              <p:cNvPr id="19" name="Picture 48" descr="A person with a beard smiling&#10;&#10;Description automatically generated">
                <a:extLst>
                  <a:ext uri="{FF2B5EF4-FFF2-40B4-BE49-F238E27FC236}">
                    <a16:creationId xmlns:a16="http://schemas.microsoft.com/office/drawing/2014/main" id="{03BA833E-16F8-3BF3-83E0-60B6B9BE8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000000">
                <a:off x="3391387" y="3964292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565F703E-76D8-E0D0-92B5-643273424DA8}"/>
                  </a:ext>
                </a:extLst>
              </p:cNvPr>
              <p:cNvSpPr/>
              <p:nvPr/>
            </p:nvSpPr>
            <p:spPr>
              <a:xfrm>
                <a:off x="5778500" y="4124166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DF3CB852-251A-F8C5-886B-4CA5528E5D92}"/>
                </a:ext>
              </a:extLst>
            </p:cNvPr>
            <p:cNvGrpSpPr/>
            <p:nvPr/>
          </p:nvGrpSpPr>
          <p:grpSpPr>
            <a:xfrm rot="11400000">
              <a:off x="5758260" y="3156911"/>
              <a:ext cx="3022113" cy="954748"/>
              <a:chOff x="3391387" y="5030918"/>
              <a:chExt cx="3022113" cy="954748"/>
            </a:xfrm>
          </p:grpSpPr>
          <p:pic>
            <p:nvPicPr>
              <p:cNvPr id="21" name="Picture 50" descr="A person in a white shirt&#10;&#10;Description automatically generated">
                <a:extLst>
                  <a:ext uri="{FF2B5EF4-FFF2-40B4-BE49-F238E27FC236}">
                    <a16:creationId xmlns:a16="http://schemas.microsoft.com/office/drawing/2014/main" id="{B0296268-3634-454C-CB8B-D509E3168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200000">
                <a:off x="3391387" y="5030918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31238B9A-668C-89C6-F7E6-3E3140611067}"/>
                  </a:ext>
                </a:extLst>
              </p:cNvPr>
              <p:cNvSpPr/>
              <p:nvPr/>
            </p:nvSpPr>
            <p:spPr>
              <a:xfrm>
                <a:off x="5778500" y="5190792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E0268727-3D84-2376-128F-C2055BC8B3B0}"/>
                </a:ext>
              </a:extLst>
            </p:cNvPr>
            <p:cNvGrpSpPr/>
            <p:nvPr/>
          </p:nvGrpSpPr>
          <p:grpSpPr>
            <a:xfrm rot="13200000">
              <a:off x="5498904" y="3719840"/>
              <a:ext cx="3022113" cy="954748"/>
              <a:chOff x="3391387" y="6059222"/>
              <a:chExt cx="3022113" cy="954748"/>
            </a:xfrm>
          </p:grpSpPr>
          <p:pic>
            <p:nvPicPr>
              <p:cNvPr id="17" name="Picture 46" descr="A person with glasses smiling&#10;&#10;Description automatically generated">
                <a:extLst>
                  <a:ext uri="{FF2B5EF4-FFF2-40B4-BE49-F238E27FC236}">
                    <a16:creationId xmlns:a16="http://schemas.microsoft.com/office/drawing/2014/main" id="{1B2273A3-2A0B-0B6D-912E-4037E183A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400000">
                <a:off x="3391387" y="6059222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5A4BE76C-B751-2969-2AFE-8B6EE0D6C357}"/>
                  </a:ext>
                </a:extLst>
              </p:cNvPr>
              <p:cNvSpPr/>
              <p:nvPr/>
            </p:nvSpPr>
            <p:spPr>
              <a:xfrm>
                <a:off x="5778500" y="6219096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310BC4CF-E2A5-A920-B0A3-23EEC8D5B7EB}"/>
                </a:ext>
              </a:extLst>
            </p:cNvPr>
            <p:cNvGrpSpPr/>
            <p:nvPr/>
          </p:nvGrpSpPr>
          <p:grpSpPr>
            <a:xfrm rot="15000000">
              <a:off x="4994936" y="4072259"/>
              <a:ext cx="3022113" cy="954748"/>
              <a:chOff x="3391387" y="7087526"/>
              <a:chExt cx="3022113" cy="954748"/>
            </a:xfrm>
          </p:grpSpPr>
          <p:pic>
            <p:nvPicPr>
              <p:cNvPr id="23" name="Picture 52" descr="A person in a blue suit&#10;&#10;Description automatically generated">
                <a:extLst>
                  <a:ext uri="{FF2B5EF4-FFF2-40B4-BE49-F238E27FC236}">
                    <a16:creationId xmlns:a16="http://schemas.microsoft.com/office/drawing/2014/main" id="{497149D1-224D-9954-3F8E-4A50FDF56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600000">
                <a:off x="3391387" y="7087526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22CDBDE-B943-A515-4E82-9F6584FA5AA8}"/>
                  </a:ext>
                </a:extLst>
              </p:cNvPr>
              <p:cNvSpPr/>
              <p:nvPr/>
            </p:nvSpPr>
            <p:spPr>
              <a:xfrm>
                <a:off x="5778500" y="7247400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6106375E-B542-BD7C-E8A4-8065B67351C4}"/>
                </a:ext>
              </a:extLst>
            </p:cNvPr>
            <p:cNvGrpSpPr/>
            <p:nvPr/>
          </p:nvGrpSpPr>
          <p:grpSpPr>
            <a:xfrm rot="16800000">
              <a:off x="4378586" y="4124638"/>
              <a:ext cx="3022114" cy="954748"/>
              <a:chOff x="3391386" y="8125022"/>
              <a:chExt cx="3022114" cy="954748"/>
            </a:xfrm>
          </p:grpSpPr>
          <p:pic>
            <p:nvPicPr>
              <p:cNvPr id="25" name="Picture 54" descr="A person wearing glasses and a suit&#10;&#10;Description automatically generated">
                <a:extLst>
                  <a:ext uri="{FF2B5EF4-FFF2-40B4-BE49-F238E27FC236}">
                    <a16:creationId xmlns:a16="http://schemas.microsoft.com/office/drawing/2014/main" id="{E853B54B-6C2E-5CBF-B021-A891C68D6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800000">
                <a:off x="3391386" y="8125022"/>
                <a:ext cx="954748" cy="954748"/>
              </a:xfrm>
              <a:prstGeom prst="rect">
                <a:avLst/>
              </a:prstGeom>
            </p:spPr>
          </p:pic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B15FE1B6-AC4C-F574-7F1F-3C4CEC122736}"/>
                  </a:ext>
                </a:extLst>
              </p:cNvPr>
              <p:cNvSpPr/>
              <p:nvPr/>
            </p:nvSpPr>
            <p:spPr>
              <a:xfrm>
                <a:off x="5778500" y="8284896"/>
                <a:ext cx="635000" cy="635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04A6CD92-5DB3-F819-7CE2-DE610B5EA46F}"/>
                </a:ext>
              </a:extLst>
            </p:cNvPr>
            <p:cNvSpPr/>
            <p:nvPr/>
          </p:nvSpPr>
          <p:spPr>
            <a:xfrm>
              <a:off x="5236963" y="2569963"/>
              <a:ext cx="1718074" cy="17180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2933B81-E2BE-14C5-BDCB-CEDA0E4A2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0444" y="2473444"/>
              <a:ext cx="1911114" cy="1911114"/>
            </a:xfrm>
            <a:prstGeom prst="rect">
              <a:avLst/>
            </a:prstGeom>
          </p:spPr>
        </p:pic>
      </p:grpSp>
      <p:sp>
        <p:nvSpPr>
          <p:cNvPr id="62" name="Textfeld 61">
            <a:extLst>
              <a:ext uri="{FF2B5EF4-FFF2-40B4-BE49-F238E27FC236}">
                <a16:creationId xmlns:a16="http://schemas.microsoft.com/office/drawing/2014/main" id="{F8F1E443-76EA-8E6F-9546-F85A58839EA6}"/>
              </a:ext>
            </a:extLst>
          </p:cNvPr>
          <p:cNvSpPr txBox="1"/>
          <p:nvPr/>
        </p:nvSpPr>
        <p:spPr>
          <a:xfrm>
            <a:off x="4453125" y="1786125"/>
            <a:ext cx="3285750" cy="3285750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072605"/>
              </a:avLst>
            </a:prstTxWarp>
            <a:no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PhD candidates</a:t>
            </a:r>
            <a:endParaRPr lang="de-DE" sz="2000" b="1">
              <a:solidFill>
                <a:schemeClr val="bg1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5B7F8E3-A39A-F774-80C0-2407BDF37DCD}"/>
              </a:ext>
            </a:extLst>
          </p:cNvPr>
          <p:cNvSpPr txBox="1"/>
          <p:nvPr/>
        </p:nvSpPr>
        <p:spPr>
          <a:xfrm>
            <a:off x="4453125" y="1786125"/>
            <a:ext cx="3285750" cy="3285750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21260442"/>
              </a:avLst>
            </a:prstTxWarp>
            <a:no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Supervisors</a:t>
            </a:r>
            <a:endParaRPr lang="de-DE" sz="2000" b="1">
              <a:solidFill>
                <a:schemeClr val="bg1"/>
              </a:solidFill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6D54BD6E-483B-6D01-5A7B-666B8CE97435}"/>
              </a:ext>
            </a:extLst>
          </p:cNvPr>
          <p:cNvSpPr txBox="1"/>
          <p:nvPr/>
        </p:nvSpPr>
        <p:spPr>
          <a:xfrm>
            <a:off x="923400" y="1251757"/>
            <a:ext cx="2728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Swapan Madabhushi Venkata</a:t>
            </a: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05FD7562-01A4-3FBE-4F05-42EE259F2C00}"/>
              </a:ext>
            </a:extLst>
          </p:cNvPr>
          <p:cNvSpPr txBox="1"/>
          <p:nvPr/>
        </p:nvSpPr>
        <p:spPr>
          <a:xfrm>
            <a:off x="3734224" y="361110"/>
            <a:ext cx="1087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Arne Wulff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0412772-24BF-1D68-9365-B5C457D3B167}"/>
              </a:ext>
            </a:extLst>
          </p:cNvPr>
          <p:cNvSpPr txBox="1"/>
          <p:nvPr/>
        </p:nvSpPr>
        <p:spPr>
          <a:xfrm>
            <a:off x="1545616" y="260981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Koen Mesman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F866E632-B756-1E6F-2DF1-27FEF2D4C0C6}"/>
              </a:ext>
            </a:extLst>
          </p:cNvPr>
          <p:cNvSpPr txBox="1"/>
          <p:nvPr/>
        </p:nvSpPr>
        <p:spPr>
          <a:xfrm>
            <a:off x="1673676" y="440746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Philip Würzner</a:t>
            </a:r>
          </a:p>
        </p:txBody>
      </p:sp>
      <p:sp>
        <p:nvSpPr>
          <p:cNvPr id="16" name="TextBox 45">
            <a:extLst>
              <a:ext uri="{FF2B5EF4-FFF2-40B4-BE49-F238E27FC236}">
                <a16:creationId xmlns:a16="http://schemas.microsoft.com/office/drawing/2014/main" id="{7DDCFB31-A536-71D9-C848-F49720787F66}"/>
              </a:ext>
            </a:extLst>
          </p:cNvPr>
          <p:cNvSpPr txBox="1"/>
          <p:nvPr/>
        </p:nvSpPr>
        <p:spPr>
          <a:xfrm>
            <a:off x="8161422" y="642919"/>
            <a:ext cx="1550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Boyang Chen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Associate Professor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47">
            <a:extLst>
              <a:ext uri="{FF2B5EF4-FFF2-40B4-BE49-F238E27FC236}">
                <a16:creationId xmlns:a16="http://schemas.microsoft.com/office/drawing/2014/main" id="{9E6BA648-394C-5D3B-2CA3-4EAB9F5AB433}"/>
              </a:ext>
            </a:extLst>
          </p:cNvPr>
          <p:cNvSpPr txBox="1"/>
          <p:nvPr/>
        </p:nvSpPr>
        <p:spPr>
          <a:xfrm>
            <a:off x="8488776" y="5089982"/>
            <a:ext cx="15087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Yinglu Tang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C9356CC5-66CF-0E66-99EB-CE678D9846C3}"/>
              </a:ext>
            </a:extLst>
          </p:cNvPr>
          <p:cNvSpPr txBox="1"/>
          <p:nvPr/>
        </p:nvSpPr>
        <p:spPr>
          <a:xfrm>
            <a:off x="9078044" y="2182432"/>
            <a:ext cx="15087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Sebastian Feld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51">
            <a:extLst>
              <a:ext uri="{FF2B5EF4-FFF2-40B4-BE49-F238E27FC236}">
                <a16:creationId xmlns:a16="http://schemas.microsoft.com/office/drawing/2014/main" id="{C68AA3B8-3FB5-02E9-E40A-C635BC8421CD}"/>
              </a:ext>
            </a:extLst>
          </p:cNvPr>
          <p:cNvSpPr txBox="1"/>
          <p:nvPr/>
        </p:nvSpPr>
        <p:spPr>
          <a:xfrm>
            <a:off x="9172656" y="3671885"/>
            <a:ext cx="1550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Matthias Möller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Associate Professor</a:t>
            </a:r>
            <a:endParaRPr lang="en-US" sz="12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53">
            <a:extLst>
              <a:ext uri="{FF2B5EF4-FFF2-40B4-BE49-F238E27FC236}">
                <a16:creationId xmlns:a16="http://schemas.microsoft.com/office/drawing/2014/main" id="{F261925A-4720-4BED-668E-EDD8148DE5B8}"/>
              </a:ext>
            </a:extLst>
          </p:cNvPr>
          <p:cNvSpPr txBox="1"/>
          <p:nvPr/>
        </p:nvSpPr>
        <p:spPr>
          <a:xfrm>
            <a:off x="7442707" y="6083780"/>
            <a:ext cx="18966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Roeland De Breuker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Associate Professor</a:t>
            </a:r>
          </a:p>
        </p:txBody>
      </p:sp>
      <p:sp>
        <p:nvSpPr>
          <p:cNvPr id="26" name="TextBox 55">
            <a:extLst>
              <a:ext uri="{FF2B5EF4-FFF2-40B4-BE49-F238E27FC236}">
                <a16:creationId xmlns:a16="http://schemas.microsoft.com/office/drawing/2014/main" id="{362CFF50-2F12-6149-5954-712AC66D0838}"/>
              </a:ext>
            </a:extLst>
          </p:cNvPr>
          <p:cNvSpPr txBox="1"/>
          <p:nvPr/>
        </p:nvSpPr>
        <p:spPr>
          <a:xfrm>
            <a:off x="3602801" y="5925231"/>
            <a:ext cx="16113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400" b="1">
                <a:latin typeface="Arial" panose="020B0604020202020204" pitchFamily="34" charset="0"/>
                <a:cs typeface="Arial" panose="020B0604020202020204" pitchFamily="34" charset="0"/>
              </a:rPr>
              <a:t>Qi-Jun Hong</a:t>
            </a:r>
          </a:p>
          <a:p>
            <a:pPr algn="ctr"/>
            <a:r>
              <a:rPr lang="nl-NL" sz="1200" i="1">
                <a:latin typeface="Arial" panose="020B0604020202020204" pitchFamily="34" charset="0"/>
                <a:cs typeface="Arial" panose="020B0604020202020204" pitchFamily="34" charset="0"/>
              </a:rPr>
              <a:t>Assistant Professor </a:t>
            </a:r>
            <a:r>
              <a:rPr lang="nl-NL" sz="120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69ABAF99-36E4-F12E-E2D6-4D4A1F5AAB8F}"/>
              </a:ext>
            </a:extLst>
          </p:cNvPr>
          <p:cNvSpPr txBox="1"/>
          <p:nvPr/>
        </p:nvSpPr>
        <p:spPr>
          <a:xfrm>
            <a:off x="801920" y="5945280"/>
            <a:ext cx="1960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65000"/>
                  </a:schemeClr>
                </a:solidFill>
              </a:rPr>
              <a:t>* Arizona State University </a:t>
            </a:r>
            <a:endParaRPr lang="de-DE" sz="120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782F80D0-73F0-18DD-6B49-ADD2C513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574" y="6431217"/>
            <a:ext cx="493668" cy="365125"/>
          </a:xfrm>
        </p:spPr>
        <p:txBody>
          <a:bodyPr/>
          <a:lstStyle/>
          <a:p>
            <a:fld id="{BD382227-CF7B-457A-A94E-0D850DCBD29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30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67903F-F05E-2A27-AA24-3B7B53C5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Problem Setup: </a:t>
            </a:r>
            <a:r>
              <a:rPr lang="de-DE" dirty="0" err="1"/>
              <a:t>Bed</a:t>
            </a:r>
            <a:r>
              <a:rPr lang="de-DE" dirty="0"/>
              <a:t> Profile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48658623-9372-9D34-5598-29B3618DA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Flat Bottom: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Wavy</a:t>
                </a:r>
                <a:r>
                  <a:rPr lang="de-DE" dirty="0"/>
                  <a:t> Bottom: </a:t>
                </a:r>
              </a:p>
            </p:txBody>
          </p:sp>
        </mc:Choice>
        <mc:Fallback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48658623-9372-9D34-5598-29B3618DA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7" t="-1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B0A39EA-C10A-7D8A-B5E4-29CCFDFA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4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F275E-449B-333B-50B6-FDEFE45675D9}"/>
              </a:ext>
            </a:extLst>
          </p:cNvPr>
          <p:cNvSpPr txBox="1"/>
          <p:nvPr/>
        </p:nvSpPr>
        <p:spPr>
          <a:xfrm>
            <a:off x="776448" y="3697791"/>
            <a:ext cx="10856869" cy="2261260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function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bed_profile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(x,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use_wavy_bed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D)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N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(N)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use_wavy_bed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2π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(x[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End</a:t>
            </a: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44F84-14D2-358C-AAED-24E11C58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70" y="1866797"/>
            <a:ext cx="5805199" cy="7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068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48510599-9417-70C4-01F0-D0E1AA27B251}"/>
              </a:ext>
            </a:extLst>
          </p:cNvPr>
          <p:cNvSpPr/>
          <p:nvPr/>
        </p:nvSpPr>
        <p:spPr>
          <a:xfrm>
            <a:off x="5234861" y="-9357309"/>
            <a:ext cx="3219657" cy="3219657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EB9F61-D1A6-3823-3AED-D1E6FD8A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5</a:t>
            </a:fld>
            <a:endParaRPr lang="de-DE"/>
          </a:p>
        </p:txBody>
      </p:sp>
      <p:pic>
        <p:nvPicPr>
          <p:cNvPr id="7" name="Picture 34" descr="A plane with seats inside&#10;&#10;Description automatically generated with medium confidence">
            <a:extLst>
              <a:ext uri="{FF2B5EF4-FFF2-40B4-BE49-F238E27FC236}">
                <a16:creationId xmlns:a16="http://schemas.microsoft.com/office/drawing/2014/main" id="{4171E5C2-87F7-E6EF-2CAD-435122AA7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70" t="-87047" r="-7251" b="159277"/>
          <a:stretch/>
        </p:blipFill>
        <p:spPr>
          <a:xfrm flipH="1">
            <a:off x="5314690" y="-9277480"/>
            <a:ext cx="3060000" cy="3060000"/>
          </a:xfrm>
          <a:prstGeom prst="ellipse">
            <a:avLst/>
          </a:prstGeom>
          <a:ln w="88900">
            <a:solidFill>
              <a:schemeClr val="tx1"/>
            </a:solidFill>
          </a:ln>
          <a:effectLst/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CB5664A0-6F29-C9F8-6DF9-53EE5778A275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Problem Setup: </a:t>
            </a:r>
            <a:r>
              <a:rPr lang="de-DE" dirty="0" err="1"/>
              <a:t>Calculating</a:t>
            </a:r>
            <a:r>
              <a:rPr lang="de-DE" dirty="0"/>
              <a:t> Initial </a:t>
            </a:r>
            <a:r>
              <a:rPr lang="de-DE" dirty="0" err="1"/>
              <a:t>Conditions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B16AF-7766-512B-7EAE-7D012283E82C}"/>
              </a:ext>
            </a:extLst>
          </p:cNvPr>
          <p:cNvSpPr txBox="1"/>
          <p:nvPr/>
        </p:nvSpPr>
        <p:spPr>
          <a:xfrm>
            <a:off x="816454" y="2162906"/>
            <a:ext cx="10856869" cy="1902187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2759B-3273-29E3-6785-A0061DFC3080}"/>
              </a:ext>
            </a:extLst>
          </p:cNvPr>
          <p:cNvSpPr txBox="1"/>
          <p:nvPr/>
        </p:nvSpPr>
        <p:spPr>
          <a:xfrm>
            <a:off x="1538449" y="2306086"/>
            <a:ext cx="10134874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initial_conditions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(params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SWEParameters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xmin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xmax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xspan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 </a:t>
            </a:r>
            <a:r>
              <a:rPr lang="el-G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xmax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xmax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.^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h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 </a:t>
            </a:r>
            <a:r>
              <a:rPr lang="el-G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.-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total water depth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q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initial discharge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h, q</a:t>
            </a: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54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3134F-0F09-9BA0-ABDC-C407900A7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E966E525-8ED7-3437-ED6E-8526045A4E42}"/>
              </a:ext>
            </a:extLst>
          </p:cNvPr>
          <p:cNvSpPr/>
          <p:nvPr/>
        </p:nvSpPr>
        <p:spPr>
          <a:xfrm>
            <a:off x="5234861" y="-9357309"/>
            <a:ext cx="3219657" cy="3219657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3C7B08-6349-F759-9B1F-DF422608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6</a:t>
            </a:fld>
            <a:endParaRPr lang="de-DE"/>
          </a:p>
        </p:txBody>
      </p:sp>
      <p:pic>
        <p:nvPicPr>
          <p:cNvPr id="7" name="Picture 34" descr="A plane with seats inside&#10;&#10;Description automatically generated with medium confidence">
            <a:extLst>
              <a:ext uri="{FF2B5EF4-FFF2-40B4-BE49-F238E27FC236}">
                <a16:creationId xmlns:a16="http://schemas.microsoft.com/office/drawing/2014/main" id="{2E4D9773-26C3-E3D1-7AFE-9EF4D164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70" t="-87047" r="-7251" b="159277"/>
          <a:stretch/>
        </p:blipFill>
        <p:spPr>
          <a:xfrm flipH="1">
            <a:off x="5314690" y="-9277480"/>
            <a:ext cx="3060000" cy="3060000"/>
          </a:xfrm>
          <a:prstGeom prst="ellipse">
            <a:avLst/>
          </a:prstGeom>
          <a:ln w="88900">
            <a:solidFill>
              <a:schemeClr val="tx1"/>
            </a:solidFill>
          </a:ln>
          <a:effectLst/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06C27E51-A943-07A4-63DF-94CD39B6B2D9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Problem Setup: </a:t>
            </a:r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Residuals</a:t>
            </a:r>
            <a:r>
              <a:rPr lang="de-DE" dirty="0"/>
              <a:t> (</a:t>
            </a:r>
            <a:r>
              <a:rPr lang="de-DE" dirty="0" err="1"/>
              <a:t>Periodic</a:t>
            </a:r>
            <a:r>
              <a:rPr lang="de-DE" dirty="0"/>
              <a:t> BC)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77D9F-D5B5-04D8-EF3B-1E15E15DD8A1}"/>
              </a:ext>
            </a:extLst>
          </p:cNvPr>
          <p:cNvSpPr txBox="1"/>
          <p:nvPr/>
        </p:nvSpPr>
        <p:spPr>
          <a:xfrm>
            <a:off x="816454" y="1073331"/>
            <a:ext cx="10856869" cy="4595232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42B02-E30E-164B-5C83-F80EE2BEFADA}"/>
              </a:ext>
            </a:extLst>
          </p:cNvPr>
          <p:cNvSpPr txBox="1"/>
          <p:nvPr/>
        </p:nvSpPr>
        <p:spPr>
          <a:xfrm>
            <a:off x="1538449" y="4690057"/>
            <a:ext cx="10134874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04CBD-7D72-C16D-C374-D99DE97FBE73}"/>
              </a:ext>
            </a:extLst>
          </p:cNvPr>
          <p:cNvSpPr txBox="1"/>
          <p:nvPr/>
        </p:nvSpPr>
        <p:spPr>
          <a:xfrm>
            <a:off x="816454" y="1414845"/>
            <a:ext cx="11110614" cy="4056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periodic boundary conditions: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bc_type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:periodic</a:t>
            </a: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Apply periodic ghost cells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h; 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[q[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q; q[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zb_ext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Spatial derivatives (central difference)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residual[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N] .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dhdt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dqdx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q2_over_h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h_ext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q2_over_h_ext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[q2_over_h[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q2_over_h; q2_over_h[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dfluxdx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(q2_over_h_ext[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q2_over_h_ext[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dzetadx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ζ_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l-G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friction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cf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q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(q)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.^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residual[N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N] .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dqdt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dfluxdx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dzetadx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.+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friction</a:t>
            </a:r>
          </a:p>
        </p:txBody>
      </p:sp>
    </p:spTree>
    <p:extLst>
      <p:ext uri="{BB962C8B-B14F-4D97-AF65-F5344CB8AC3E}">
        <p14:creationId xmlns:p14="http://schemas.microsoft.com/office/powerpoint/2010/main" val="25861670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3F7C0-CD97-1468-2F43-0BF08A1F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7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6E9B9E-BDD9-5900-2C2F-2450988D17A3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Smoothing</a:t>
            </a:r>
            <a:r>
              <a:rPr lang="de-DE" dirty="0"/>
              <a:t> Set-</a:t>
            </a:r>
            <a:r>
              <a:rPr lang="de-DE" dirty="0" err="1"/>
              <a:t>up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1A5FC5-E6A6-A221-D9B0-746EF0E5AD1F}"/>
              </a:ext>
            </a:extLst>
          </p:cNvPr>
          <p:cNvSpPr txBox="1">
            <a:spLocks/>
          </p:cNvSpPr>
          <p:nvPr/>
        </p:nvSpPr>
        <p:spPr>
          <a:xfrm>
            <a:off x="656705" y="1221971"/>
            <a:ext cx="10878590" cy="4954992"/>
          </a:xfrm>
          <a:prstGeom prst="rect">
            <a:avLst/>
          </a:prstGeom>
        </p:spPr>
        <p:txBody>
          <a:bodyPr/>
          <a:lstStyle>
            <a:lvl1pPr marL="228600" indent="-28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5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de-DE" dirty="0"/>
          </a:p>
          <a:p>
            <a:pPr marL="342900" indent="-342900"/>
            <a:r>
              <a:rPr lang="de-DE" dirty="0" err="1"/>
              <a:t>Minmod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Limiter</a:t>
            </a:r>
          </a:p>
          <a:p>
            <a:pPr marL="342900" indent="-342900"/>
            <a:endParaRPr lang="de-DE" dirty="0"/>
          </a:p>
          <a:p>
            <a:pPr marL="342900" indent="-342900"/>
            <a:r>
              <a:rPr lang="de-DE" dirty="0"/>
              <a:t>MUSCL Reconstruction</a:t>
            </a:r>
          </a:p>
          <a:p>
            <a:pPr marL="342900" indent="-342900"/>
            <a:endParaRPr lang="de-DE" dirty="0"/>
          </a:p>
          <a:p>
            <a:pPr marL="342900" indent="-342900"/>
            <a:r>
              <a:rPr lang="de-DE" dirty="0" err="1"/>
              <a:t>Rusanov</a:t>
            </a:r>
            <a:r>
              <a:rPr lang="de-DE" dirty="0"/>
              <a:t> </a:t>
            </a:r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flux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788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E2CBF-F340-23D2-A894-82977614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EBA2E4-A126-1F52-AEFD-CEEF2A52BF9A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Not </a:t>
            </a:r>
            <a:r>
              <a:rPr lang="de-DE" dirty="0" err="1"/>
              <a:t>Smoothing</a:t>
            </a:r>
            <a:r>
              <a:rPr lang="de-DE" dirty="0"/>
              <a:t> PBC  </a:t>
            </a:r>
          </a:p>
        </p:txBody>
      </p:sp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D7E52BEA-52DC-5ED0-D017-F1542BD1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6" y="963385"/>
            <a:ext cx="6836228" cy="51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450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89B1-E17F-16F9-4943-EF96FADCF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3DD6F-20EB-8C66-AB23-4556E8B0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82227-CF7B-457A-A94E-0D850DCBD291}" type="slidenum">
              <a:rPr lang="de-DE" smtClean="0"/>
              <a:t>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80F44D-BD74-26AC-84EB-328C8687A386}"/>
              </a:ext>
            </a:extLst>
          </p:cNvPr>
          <p:cNvSpPr txBox="1">
            <a:spLocks/>
          </p:cNvSpPr>
          <p:nvPr/>
        </p:nvSpPr>
        <p:spPr>
          <a:xfrm>
            <a:off x="656705" y="365125"/>
            <a:ext cx="10878590" cy="732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Smoothing</a:t>
            </a:r>
            <a:r>
              <a:rPr lang="de-DE" dirty="0"/>
              <a:t> PBC  </a:t>
            </a:r>
          </a:p>
        </p:txBody>
      </p:sp>
      <p:pic>
        <p:nvPicPr>
          <p:cNvPr id="12" name="Picture 11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20273014-9A67-8AF9-0E37-86AFF2BD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978693"/>
            <a:ext cx="6534150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50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TU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 Roboto">
      <a:majorFont>
        <a:latin typeface="Roboto Slab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1040</Words>
  <Application>Microsoft Office PowerPoint</Application>
  <PresentationFormat>Widescreen</PresentationFormat>
  <Paragraphs>184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-apple-system</vt:lpstr>
      <vt:lpstr>Aptos</vt:lpstr>
      <vt:lpstr>Arial</vt:lpstr>
      <vt:lpstr>Cambria Math</vt:lpstr>
      <vt:lpstr>Consolas</vt:lpstr>
      <vt:lpstr>Courier New</vt:lpstr>
      <vt:lpstr>Roboto Slab</vt:lpstr>
      <vt:lpstr>Office</vt:lpstr>
      <vt:lpstr>An implicit 1D Shallow Water Equation Solver using SciML</vt:lpstr>
      <vt:lpstr>PowerPoint Presentation</vt:lpstr>
      <vt:lpstr>PowerPoint Presentation</vt:lpstr>
      <vt:lpstr>Problem Setup: Bed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Setup: Dirichlet BC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Arne Wulff</dc:creator>
  <cp:lastModifiedBy>Philip Wurzner</cp:lastModifiedBy>
  <cp:revision>6</cp:revision>
  <dcterms:created xsi:type="dcterms:W3CDTF">2024-11-07T10:24:43Z</dcterms:created>
  <dcterms:modified xsi:type="dcterms:W3CDTF">2025-06-14T13:20:39Z</dcterms:modified>
</cp:coreProperties>
</file>